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1" r:id="rId5"/>
    <p:sldId id="270" r:id="rId6"/>
    <p:sldId id="265" r:id="rId7"/>
    <p:sldId id="305" r:id="rId8"/>
    <p:sldId id="266" r:id="rId9"/>
    <p:sldId id="274" r:id="rId10"/>
    <p:sldId id="267" r:id="rId11"/>
    <p:sldId id="278" r:id="rId12"/>
    <p:sldId id="279" r:id="rId13"/>
    <p:sldId id="280" r:id="rId14"/>
    <p:sldId id="268" r:id="rId15"/>
    <p:sldId id="276" r:id="rId16"/>
    <p:sldId id="277" r:id="rId17"/>
    <p:sldId id="269" r:id="rId18"/>
    <p:sldId id="272" r:id="rId19"/>
    <p:sldId id="275" r:id="rId20"/>
    <p:sldId id="282" r:id="rId21"/>
    <p:sldId id="281" r:id="rId22"/>
    <p:sldId id="283" r:id="rId23"/>
    <p:sldId id="284" r:id="rId24"/>
    <p:sldId id="303" r:id="rId25"/>
    <p:sldId id="304" r:id="rId26"/>
    <p:sldId id="285" r:id="rId27"/>
    <p:sldId id="286" r:id="rId28"/>
    <p:sldId id="300" r:id="rId29"/>
    <p:sldId id="301" r:id="rId30"/>
    <p:sldId id="287" r:id="rId31"/>
    <p:sldId id="288" r:id="rId32"/>
    <p:sldId id="289" r:id="rId33"/>
    <p:sldId id="290" r:id="rId34"/>
    <p:sldId id="291" r:id="rId35"/>
    <p:sldId id="292" r:id="rId36"/>
    <p:sldId id="302" r:id="rId37"/>
    <p:sldId id="293" r:id="rId38"/>
    <p:sldId id="296" r:id="rId39"/>
    <p:sldId id="298" r:id="rId40"/>
    <p:sldId id="297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970"/>
    <a:srgbClr val="3EB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The application provides users to record structured reports by inputing operational and incident data.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Ensures standardized data collection across different report types.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Reduces errors through predefined options and validation.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Submitted data is securely stored and used for analytics, reports, and mission tracking.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Available data input forms include: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General Report 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Special Reports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Mission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Intel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Shipbreaking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Vessels Registration forms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Each form includes clear field labels and dropdowns to simplify input.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Data is validated on entry to avoid missing or incorrect values.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All submitted reports are integrated with the data visualization modules.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The system uses this data for analysis, alerts, and operational summaries.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The application provides users to record structured reports by inputing operational and incident data.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Ensures standardized data collection across different report types.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Reduces errors through predefined options and validation.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Submitted data is securely stored and used for analytics, reports, and mission tracking.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Available data input forms include: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General Report 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Special Reports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Mission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Intel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Shipbreaking Report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Vessels Registration forms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Each form includes clear field labels and dropdowns to simplify input.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Data is validated on entry to avoid missing or incorrect values.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All submitted reports are integrated with the data visualization modules.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The system uses this data for analysis, alerts, and operational summaries.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 anchorCtr="0"/>
          <a:p>
            <a:pPr lvl="0" indent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slide" Target="slide9.xml"/><Relationship Id="rId3" Type="http://schemas.openxmlformats.org/officeDocument/2006/relationships/slide" Target="slide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slide" Target="slide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slide" Target="slide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slide" Target="slide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6419850"/>
            <a:ext cx="12192000" cy="43815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9" name="文本框 25"/>
          <p:cNvSpPr txBox="1"/>
          <p:nvPr/>
        </p:nvSpPr>
        <p:spPr>
          <a:xfrm>
            <a:off x="3725545" y="3183255"/>
            <a:ext cx="4660900" cy="337185"/>
          </a:xfrm>
          <a:prstGeom prst="rect">
            <a:avLst/>
          </a:prstGeom>
          <a:solidFill>
            <a:srgbClr val="3EB198"/>
          </a:solidFill>
          <a:ln w="9525">
            <a:noFill/>
          </a:ln>
        </p:spPr>
        <p:txBody>
          <a:bodyPr anchor="t" anchorCtr="0">
            <a:spAutoFit/>
          </a:bodyPr>
          <a:p>
            <a:pPr algn="dist"/>
            <a:r>
              <a:rPr lang="en-US" altLang="en-US" sz="1600" b="1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</a:rPr>
              <a:t>User Training &amp; Feature Overview</a:t>
            </a:r>
            <a:endParaRPr lang="en-US" altLang="en-US" sz="1600" b="1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4100" name="文本框 4"/>
          <p:cNvSpPr txBox="1"/>
          <p:nvPr/>
        </p:nvSpPr>
        <p:spPr>
          <a:xfrm>
            <a:off x="4630738" y="1798320"/>
            <a:ext cx="2623185" cy="10147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6000" b="1" dirty="0">
                <a:solidFill>
                  <a:schemeClr val="bg1"/>
                </a:solidFill>
                <a:latin typeface="Microsoft JhengHei Light" panose="020B0304030504040204" charset="-120"/>
                <a:ea typeface="Microsoft JhengHei Light" panose="020B0304030504040204" charset="-120"/>
              </a:rPr>
              <a:t>DADSS</a:t>
            </a:r>
            <a:endParaRPr lang="en-US" altLang="zh-CN" sz="6000" b="1" dirty="0">
              <a:solidFill>
                <a:schemeClr val="bg1"/>
              </a:solidFill>
              <a:latin typeface="Microsoft JhengHei Light" panose="020B0304030504040204" charset="-120"/>
              <a:ea typeface="Microsoft JhengHei Light" panose="020B0304030504040204" charset="-12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034450" y="442183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</a:rPr>
              <a:t>CAPT DR ALEEM MUSHTAQ</a:t>
            </a:r>
            <a:endParaRPr sz="1400" b="1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</a:rPr>
              <a:t>DIRECTOR COMMUNICATION NRDI</a:t>
            </a:r>
            <a:endParaRPr lang="en-GB" sz="1400" b="1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3a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Special Report (Fishing)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Screenshot 2025-05-30 1223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1452880"/>
            <a:ext cx="10582910" cy="504825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814705" y="2839720"/>
            <a:ext cx="1259205" cy="15938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6235" y="32730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3a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Special Report (Fishing)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5-30 122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55" y="999490"/>
            <a:ext cx="11566525" cy="553656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34010" y="2550160"/>
            <a:ext cx="1361440" cy="14795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3b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Special Report (Merchant)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Screenshot 2025-05-30 12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1437005"/>
            <a:ext cx="5636260" cy="2701290"/>
          </a:xfrm>
          <a:prstGeom prst="rect">
            <a:avLst/>
          </a:prstGeom>
        </p:spPr>
      </p:pic>
      <p:pic>
        <p:nvPicPr>
          <p:cNvPr id="5" name="Picture 4" descr="Screenshot 2025-05-30 122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640" y="1435735"/>
            <a:ext cx="5640070" cy="2702560"/>
          </a:xfrm>
          <a:prstGeom prst="rect">
            <a:avLst/>
          </a:prstGeom>
        </p:spPr>
      </p:pic>
      <p:sp>
        <p:nvSpPr>
          <p:cNvPr id="7" name="Rectangles 6">
            <a:hlinkClick r:id="rId3" action="ppaction://hlinksldjump"/>
          </p:cNvPr>
          <p:cNvSpPr/>
          <p:nvPr/>
        </p:nvSpPr>
        <p:spPr>
          <a:xfrm>
            <a:off x="11311255" y="2328545"/>
            <a:ext cx="419735" cy="88900"/>
          </a:xfrm>
          <a:prstGeom prst="rect">
            <a:avLst/>
          </a:prstGeom>
          <a:ln w="1270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373380" y="2570480"/>
            <a:ext cx="832485" cy="12509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177915" y="2567305"/>
            <a:ext cx="832485" cy="12509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49315" y="1623695"/>
            <a:ext cx="286385" cy="1587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>
            <a:hlinkClick r:id="rId4" action="ppaction://hlinksldjump"/>
          </p:cNvPr>
          <p:cNvSpPr/>
          <p:nvPr/>
        </p:nvSpPr>
        <p:spPr>
          <a:xfrm>
            <a:off x="5539740" y="1632585"/>
            <a:ext cx="391160" cy="116205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89565" y="32158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3b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Special Report (Merchant)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Screenshot 2025-05-30 1229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980440"/>
            <a:ext cx="11652250" cy="558355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276860" y="2264410"/>
            <a:ext cx="998220" cy="14795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6235" y="36222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3b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Special Report (Merchant)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5-30 1235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954405"/>
            <a:ext cx="11771630" cy="562864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22580" y="2244725"/>
            <a:ext cx="973455" cy="13906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4. 	Intel Report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1356995"/>
            <a:ext cx="10437495" cy="497903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55040" y="3032125"/>
            <a:ext cx="1600835" cy="2260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65480" y="41135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5. 	Ship Breaking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270" y="1356995"/>
            <a:ext cx="10158095" cy="50260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056640" y="3215640"/>
            <a:ext cx="1571625" cy="21272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  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5. 	SAR Form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8435" y="1090295"/>
            <a:ext cx="8959215" cy="54914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475740" y="3874135"/>
            <a:ext cx="1590040" cy="23939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Visuals for Data Analysis</a:t>
            </a:r>
            <a:endParaRPr lang="en-US" altLang="en-GB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40130" y="1973580"/>
            <a:ext cx="4900930" cy="455676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en-US" sz="1400" b="1">
                <a:latin typeface="Microsoft YaHei" panose="020B0503020204020204" charset="-122"/>
                <a:ea typeface="Microsoft YaHei" panose="020B0503020204020204" charset="-122"/>
              </a:rPr>
              <a:t>1- Visual Types Available</a:t>
            </a:r>
            <a:endParaRPr lang="en-US" altLang="en-US" sz="1400" b="1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>
              <a:buNone/>
            </a:pP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>
              <a:buNone/>
            </a:pPr>
            <a:r>
              <a:rPr lang="en-US" altLang="en-US" sz="1400" u="sng">
                <a:latin typeface="Microsoft YaHei" panose="020B0503020204020204" charset="-122"/>
                <a:ea typeface="Microsoft YaHei" panose="020B0503020204020204" charset="-122"/>
              </a:rPr>
              <a:t>Charts &amp; Graphs:</a:t>
            </a:r>
            <a:endParaRPr lang="en-US" altLang="en-US" sz="1400" u="sng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Bar Graph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Stacked Bar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Grouped Bar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Line Chart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Pie Chart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Sunburst Diagram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>
              <a:buNone/>
            </a:pPr>
            <a:r>
              <a:rPr lang="en-US" altLang="en-US" sz="1400" u="sng">
                <a:latin typeface="Microsoft YaHei" panose="020B0503020204020204" charset="-122"/>
                <a:ea typeface="Microsoft YaHei" panose="020B0503020204020204" charset="-122"/>
              </a:rPr>
              <a:t>Geospatial Visuals:</a:t>
            </a:r>
            <a:endParaRPr lang="en-US" altLang="en-US" sz="1400" u="sng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Heatmap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Dot Map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 altLang="en-US" sz="1400">
                <a:latin typeface="Microsoft YaHei" panose="020B0503020204020204" charset="-122"/>
                <a:ea typeface="Microsoft YaHei" panose="020B0503020204020204" charset="-122"/>
              </a:rPr>
              <a:t>Choropleth</a:t>
            </a:r>
            <a:endParaRPr lang="en-US" altLang="en-US" sz="1400"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 altLang="en-US" sz="4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32245" y="1895475"/>
            <a:ext cx="4821555" cy="4482465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56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2- X-Axis Customization</a:t>
            </a:r>
            <a:endParaRPr lang="en-US" altLang="en-US" sz="5600" b="1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0" indent="0">
              <a:buNone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Change the X-axis based on: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Time (Month / Week / Day)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Harbor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Vessel Type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indent="0">
              <a:buNone/>
            </a:pPr>
            <a:endParaRPr lang="en-US" altLang="en-US" sz="56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en-US" sz="56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3- Group data by:</a:t>
            </a:r>
            <a:endParaRPr lang="en-US" altLang="en-US" sz="5600" b="1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Time Periods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Vessel Types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Harbors / Locations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indent="0">
              <a:buNone/>
            </a:pPr>
            <a:endParaRPr lang="en-US" altLang="en-US" sz="56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en-US" altLang="en-US" sz="5600" b="1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4- Filtering Capabilities:</a:t>
            </a:r>
            <a:endParaRPr lang="en-US" altLang="en-US" sz="56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Date Range Selector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Harbor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Vessel Type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Flags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>
              <a:lnSpc>
                <a:spcPct val="55000"/>
              </a:lnSpc>
              <a:spcAft>
                <a:spcPts val="0"/>
              </a:spcAft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Quantity / Value Range</a:t>
            </a:r>
            <a:endParaRPr lang="en-US" sz="4800"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82983187" name="Picture 6" descr="A screenshot of a computer&#10;&#10;Description automatically generated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11551" r="9455" b="77650"/>
          <a:stretch>
            <a:fillRect/>
          </a:stretch>
        </p:blipFill>
        <p:spPr>
          <a:xfrm>
            <a:off x="3536950" y="1195705"/>
            <a:ext cx="5876290" cy="6394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1. MVs visiting Pakistan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18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1172845"/>
            <a:ext cx="10569575" cy="52463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632460" y="5188585"/>
            <a:ext cx="1617980" cy="21082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2365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46845" y="52420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>
                <a:solidFill>
                  <a:srgbClr val="3EB19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charset="-120"/>
                <a:ea typeface="Microsoft JhengHei" panose="020B0604030504040204" charset="-120"/>
              </a:rPr>
              <a:t>PROJECT INTRO</a:t>
            </a:r>
            <a:endParaRPr lang="en-US" altLang="en-US" sz="3200" b="1">
              <a:solidFill>
                <a:srgbClr val="3EB19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1549400" y="2631440"/>
            <a:ext cx="9007475" cy="1504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Data Analysis and Decision Support System - a software that will automate the data analysis of PMSA operations being performed at PMSA Data Analysis Cell (PMSADAC)</a:t>
            </a:r>
            <a:endParaRPr lang="en-US" alt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2. 	MVs Plying through Pak EEZ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Screenshot 2025-06-02 141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725" y="1122045"/>
            <a:ext cx="10394950" cy="514858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666750" y="5292725"/>
            <a:ext cx="1520190" cy="20447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3. 	MVs Stay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19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1099185"/>
            <a:ext cx="10722610" cy="531050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718820" y="4954270"/>
            <a:ext cx="1567180" cy="20574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28031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4. 	MVs Activity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267970" y="6257290"/>
            <a:ext cx="1567180" cy="20574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Screenshot 2025-06-04 1130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-46355"/>
            <a:ext cx="12192000" cy="604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35143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4. 	MVs Activity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920750"/>
            <a:ext cx="11309350" cy="561340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472440" y="3233420"/>
            <a:ext cx="1910715" cy="29527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5. 	MVs Heatmap (AIS)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22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1217930"/>
            <a:ext cx="10519410" cy="520446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71220" y="4573270"/>
            <a:ext cx="1577340" cy="21907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6. 	Merchant Entering/Leaving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Screenshot 2025-06-02 1423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1284605"/>
            <a:ext cx="10008235" cy="497776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141095" y="4692015"/>
            <a:ext cx="1516380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6. 	Merchant Entering/Leaving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Screenshot 2025-06-02 142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1243965"/>
            <a:ext cx="10080625" cy="499364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992505" y="4657725"/>
            <a:ext cx="1516380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6. 	Merchant Entering/Leaving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24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955" y="1210945"/>
            <a:ext cx="10372090" cy="512635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81075" y="4726305"/>
            <a:ext cx="1516380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7. 	Contraband/Drug Confiscation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25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156970"/>
            <a:ext cx="10585450" cy="524891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12495" y="4086225"/>
            <a:ext cx="1516380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8. 	Operations (Query, Boarding, Apprehension)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45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0" y="4222115"/>
            <a:ext cx="4067175" cy="2023110"/>
          </a:xfrm>
          <a:prstGeom prst="rect">
            <a:avLst/>
          </a:prstGeom>
        </p:spPr>
      </p:pic>
      <p:pic>
        <p:nvPicPr>
          <p:cNvPr id="4" name="Picture 3" descr="Screenshot 2025-06-02 1444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" y="1243330"/>
            <a:ext cx="6903720" cy="346456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09905" y="3290570"/>
            <a:ext cx="1060450" cy="14605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7571740" y="5427345"/>
            <a:ext cx="626745" cy="7810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320165"/>
            <a:ext cx="10515600" cy="4857115"/>
          </a:xfrm>
        </p:spPr>
        <p:txBody>
          <a:bodyPr>
            <a:normAutofit fontScale="45000"/>
          </a:bodyPr>
          <a:p>
            <a:pPr fontAlgn="ctr"/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The application provides users to record structured reports by inputing operational and incident data.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Ensures consistent data entry while reducing errors with predefined options and </a:t>
            </a: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validation</a:t>
            </a: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.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fontAlgn="ctr"/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Available data input forms include: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General Report 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Special Reports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Mission Report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Intel Report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Shipbreaking Report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Vessels Registration forms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  <a:p>
            <a:pPr lvl="1" fontAlgn="ctr">
              <a:buFont typeface="Wingdings" panose="05000000000000000000" charset="0"/>
              <a:buChar char="§"/>
            </a:pPr>
            <a:r>
              <a:rPr lang="en-US" altLang="en-US" sz="4800">
                <a:latin typeface="Microsoft YaHei" panose="020B0503020204020204" charset="-122"/>
                <a:ea typeface="Microsoft YaHei" panose="020B0503020204020204" charset="-122"/>
              </a:rPr>
              <a:t>SAR</a:t>
            </a:r>
            <a:endParaRPr lang="en-US" altLang="en-US" sz="48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591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en-GB"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Data Inputs</a:t>
            </a:r>
            <a:endParaRPr lang="en-US" altLang="en-GB" sz="3200">
              <a:solidFill>
                <a:schemeClr val="tx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6235" y="42445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9. 	SAR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28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1089025"/>
            <a:ext cx="10871200" cy="537908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689610" y="4526280"/>
            <a:ext cx="1682750" cy="22796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10. 	FVs Overstay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45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75" y="2170430"/>
            <a:ext cx="5539740" cy="2749550"/>
          </a:xfrm>
          <a:prstGeom prst="rect">
            <a:avLst/>
          </a:prstGeom>
        </p:spPr>
      </p:pic>
      <p:pic>
        <p:nvPicPr>
          <p:cNvPr id="4" name="Picture 3" descr="Screenshot 2025-06-02 144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" y="2152015"/>
            <a:ext cx="5570855" cy="276796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127115" y="4163060"/>
            <a:ext cx="868045" cy="12001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497205" y="4159250"/>
            <a:ext cx="868045" cy="12001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11. 	FVs Duration At Sea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4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740" y="1951990"/>
            <a:ext cx="8411210" cy="417512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2031365" y="5151120"/>
            <a:ext cx="1265555" cy="17970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12. 	FVs Heatmap (VIS)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53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910" y="1331595"/>
            <a:ext cx="10076180" cy="499618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1117600" y="4529455"/>
            <a:ext cx="1531620" cy="24257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13. 	FVs Entering/Leaving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1224280"/>
            <a:ext cx="10532745" cy="504380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871220" y="5043805"/>
            <a:ext cx="1617980" cy="20574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14. 	MSA Assets Deployed/Employed at Sea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Screenshot 2025-06-02 144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56995"/>
            <a:ext cx="9371965" cy="465201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369060" y="4750435"/>
            <a:ext cx="1489710" cy="20574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14. 	MSA Assets Deployed/Employed at Sea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Screenshot 2025-06-02 1448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775" y="1827530"/>
            <a:ext cx="5568950" cy="2764790"/>
          </a:xfrm>
          <a:prstGeom prst="rect">
            <a:avLst/>
          </a:prstGeom>
        </p:spPr>
      </p:pic>
      <p:pic>
        <p:nvPicPr>
          <p:cNvPr id="6" name="Picture 5" descr="Screenshot 2025-06-02 1448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1827530"/>
            <a:ext cx="5616575" cy="278511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6344920" y="3851275"/>
            <a:ext cx="890905" cy="12001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65150" y="3863340"/>
            <a:ext cx="890905" cy="12001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15. 	MSA Assets Routes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2 1447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1413510"/>
            <a:ext cx="9292590" cy="462724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197610" y="4610735"/>
            <a:ext cx="1463675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16. 	MSA Operational Area Mapping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Screenshot 2025-06-02 1448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1327785"/>
            <a:ext cx="10124440" cy="503618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69645" y="5234940"/>
            <a:ext cx="1516380" cy="20066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17. 	Choropleth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6-03 104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" y="1149350"/>
            <a:ext cx="10683875" cy="51193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817245" y="5253990"/>
            <a:ext cx="1583055" cy="20955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55600" y="613410"/>
            <a:ext cx="11360785" cy="5257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Situation Report (SITREP) of Surface Ships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" name="Picture 6" descr="Screenshot 2025-05-30 1032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595" y="1496695"/>
            <a:ext cx="10045065" cy="4803140"/>
          </a:xfrm>
          <a:prstGeom prst="rect">
            <a:avLst/>
          </a:prstGeom>
        </p:spPr>
      </p:pic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148080" y="3054985"/>
            <a:ext cx="1645285" cy="22733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>
            <a:hlinkClick r:id="rId2" action="ppaction://hlinksldjump"/>
          </p:cNvPr>
          <p:cNvSpPr/>
          <p:nvPr/>
        </p:nvSpPr>
        <p:spPr>
          <a:xfrm>
            <a:off x="10296525" y="1882140"/>
            <a:ext cx="730885" cy="235585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6235" y="281205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>
                <a:latin typeface="Microsoft YaHei" panose="020B0503020204020204" charset="-122"/>
                <a:ea typeface="Microsoft YaHei" panose="020B0503020204020204" charset="-122"/>
              </a:rPr>
              <a:t>THE END</a:t>
            </a:r>
            <a:endParaRPr lang="en-US" sz="4400" b="1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55600" y="284480"/>
            <a:ext cx="11360785" cy="5257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1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sz="2000">
                <a:latin typeface="Microsoft YaHei" panose="020B0503020204020204" charset="-122"/>
                <a:ea typeface="Microsoft YaHei" panose="020B0503020204020204" charset="-122"/>
              </a:rPr>
              <a:t>Situation Report (SITREP) of Surface Ships</a:t>
            </a:r>
            <a:endParaRPr lang="en-US"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Screenshot 2025-05-30 1149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956310"/>
            <a:ext cx="11600815" cy="555688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320040" y="2141220"/>
            <a:ext cx="1361440" cy="17272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>
            <a:hlinkClick r:id="rId2" action="ppaction://hlinksldjump"/>
          </p:cNvPr>
          <p:cNvSpPr/>
          <p:nvPr/>
        </p:nvSpPr>
        <p:spPr>
          <a:xfrm>
            <a:off x="11218545" y="1580515"/>
            <a:ext cx="572135" cy="184150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6235" y="366672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2.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Mission Report of PN/PNMSA Aircrafts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071880"/>
            <a:ext cx="11054715" cy="548132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530225" y="3038475"/>
            <a:ext cx="1756410" cy="24765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>
            <a:hlinkClick r:id="rId2" action="ppaction://hlinksldjump"/>
          </p:cNvPr>
          <p:cNvSpPr/>
          <p:nvPr/>
        </p:nvSpPr>
        <p:spPr>
          <a:xfrm>
            <a:off x="10546080" y="1505585"/>
            <a:ext cx="849630" cy="233680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2.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Mission Report of PN/PNMSA Aircrafts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 descr="Screenshot 2025-05-30 141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" y="1452880"/>
            <a:ext cx="10332085" cy="4946015"/>
          </a:xfrm>
          <a:prstGeom prst="rect">
            <a:avLst/>
          </a:prstGeom>
        </p:spPr>
      </p:pic>
      <p:sp>
        <p:nvSpPr>
          <p:cNvPr id="4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s 4">
            <a:hlinkClick r:id="rId2" action="ppaction://hlinksldjump"/>
          </p:cNvPr>
          <p:cNvSpPr/>
          <p:nvPr/>
        </p:nvSpPr>
        <p:spPr>
          <a:xfrm>
            <a:off x="10405110" y="2033905"/>
            <a:ext cx="781685" cy="251460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3a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Special Report (Fishing)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 descr="Screenshot 2025-05-30 120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1847215"/>
            <a:ext cx="5932170" cy="2836545"/>
          </a:xfrm>
          <a:prstGeom prst="rect">
            <a:avLst/>
          </a:prstGeom>
        </p:spPr>
      </p:pic>
      <p:pic>
        <p:nvPicPr>
          <p:cNvPr id="4" name="Picture 3" descr="Screenshot 2025-05-30 121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50" y="1847215"/>
            <a:ext cx="5917565" cy="2832735"/>
          </a:xfrm>
          <a:prstGeom prst="rect">
            <a:avLst/>
          </a:prstGeom>
        </p:spPr>
      </p:pic>
      <p:sp>
        <p:nvSpPr>
          <p:cNvPr id="6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38430" y="2912110"/>
            <a:ext cx="927100" cy="136525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6274435" y="2906395"/>
            <a:ext cx="927100" cy="14732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>
            <a:hlinkClick r:id="rId3" action="ppaction://hlinksldjump"/>
          </p:cNvPr>
          <p:cNvSpPr/>
          <p:nvPr/>
        </p:nvSpPr>
        <p:spPr>
          <a:xfrm>
            <a:off x="11389360" y="2386965"/>
            <a:ext cx="525780" cy="111125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>
            <a:hlinkClick r:id="rId3" action="ppaction://hlinksldjump"/>
          </p:cNvPr>
          <p:cNvSpPr/>
          <p:nvPr/>
        </p:nvSpPr>
        <p:spPr>
          <a:xfrm>
            <a:off x="5459730" y="2054225"/>
            <a:ext cx="544195" cy="119380"/>
          </a:xfrm>
          <a:prstGeom prst="rect">
            <a:avLst/>
          </a:prstGeom>
          <a:ln w="19050" cap="rnd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017260" y="2049145"/>
            <a:ext cx="286385" cy="15875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   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3a</a:t>
            </a:r>
            <a:r>
              <a:rPr lang="en-GB" sz="2000">
                <a:latin typeface="Microsoft YaHei" panose="020B0503020204020204" charset="-122"/>
                <a:ea typeface="Microsoft YaHei" panose="020B0503020204020204" charset="-122"/>
              </a:rPr>
              <a:t>.	</a:t>
            </a:r>
            <a:r>
              <a:rPr lang="en-US" altLang="en-GB" sz="2000">
                <a:latin typeface="Microsoft YaHei" panose="020B0503020204020204" charset="-122"/>
                <a:ea typeface="Microsoft YaHei" panose="020B0503020204020204" charset="-122"/>
              </a:rPr>
              <a:t>Special Report (Fishing)</a:t>
            </a: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3" name="Picture 2" descr="Screenshot 2025-05-30 122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785" y="1496060"/>
            <a:ext cx="5698490" cy="2731135"/>
          </a:xfrm>
          <a:prstGeom prst="rect">
            <a:avLst/>
          </a:prstGeom>
        </p:spPr>
      </p:pic>
      <p:pic>
        <p:nvPicPr>
          <p:cNvPr id="4" name="Picture 3" descr="Screenshot 2025-05-30 1218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496060"/>
            <a:ext cx="5706110" cy="2731770"/>
          </a:xfrm>
          <a:prstGeom prst="rect">
            <a:avLst/>
          </a:prstGeom>
        </p:spPr>
      </p:pic>
      <p:sp>
        <p:nvSpPr>
          <p:cNvPr id="6" name="矩形 4"/>
          <p:cNvSpPr/>
          <p:nvPr/>
        </p:nvSpPr>
        <p:spPr>
          <a:xfrm>
            <a:off x="0" y="6721475"/>
            <a:ext cx="12192000" cy="14630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6169025" y="2250440"/>
            <a:ext cx="663575" cy="8509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WPS Presentation</Application>
  <PresentationFormat>Widescreen</PresentationFormat>
  <Paragraphs>139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SimSun</vt:lpstr>
      <vt:lpstr>Wingdings</vt:lpstr>
      <vt:lpstr>Microsoft JhengHei</vt:lpstr>
      <vt:lpstr>Microsoft JhengHei Light</vt:lpstr>
      <vt:lpstr>Microsoft YaHei</vt:lpstr>
      <vt:lpstr>Wingdings</vt:lpstr>
      <vt:lpstr>Calibri</vt:lpstr>
      <vt:lpstr>Arial Unicode MS</vt:lpstr>
      <vt:lpstr>Calibri Light</vt:lpstr>
      <vt:lpstr>Office Theme</vt:lpstr>
      <vt:lpstr>PowerPoint 演示文稿</vt:lpstr>
      <vt:lpstr>PowerPoint 演示文稿</vt:lpstr>
      <vt:lpstr>Data Inputs</vt:lpstr>
      <vt:lpstr>   1.	Situation Report (SITREP) of Surface Ships</vt:lpstr>
      <vt:lpstr>   1.	Situation Report (SITREP) of Surface Ships</vt:lpstr>
      <vt:lpstr>   2.	Mission Report of PN/PNMSA Aircrafts</vt:lpstr>
      <vt:lpstr>   2.	Mission Report of PN/PNMSA Aircrafts</vt:lpstr>
      <vt:lpstr>   3a.	Special Report (Fishing)</vt:lpstr>
      <vt:lpstr>   3a.	Special Report (Fishing)</vt:lpstr>
      <vt:lpstr>   3a.	Special Report (Fishing)</vt:lpstr>
      <vt:lpstr>   3a.	Special Report (Fishing)</vt:lpstr>
      <vt:lpstr>   3b.	Special Report (Merchant)</vt:lpstr>
      <vt:lpstr>   3b.	Special Report (Merchant)</vt:lpstr>
      <vt:lpstr>   3b.	Special Report (Merchant)</vt:lpstr>
      <vt:lpstr>4. 	Intel Report</vt:lpstr>
      <vt:lpstr>5. 	Ship Breaking</vt:lpstr>
      <vt:lpstr>5. 	SAR Form</vt:lpstr>
      <vt:lpstr>Visuals for Data Analysis</vt:lpstr>
      <vt:lpstr>1. MVs visiting Pakistan</vt:lpstr>
      <vt:lpstr>2. 	MVs Plying through Pak EEZ</vt:lpstr>
      <vt:lpstr>3. 	MVs Stay</vt:lpstr>
      <vt:lpstr>4. 	MVs Activity</vt:lpstr>
      <vt:lpstr>4. 	MVs Activity</vt:lpstr>
      <vt:lpstr>5. 	MVs Heatmap (AIS)</vt:lpstr>
      <vt:lpstr>6. 	Merchant Entering/Leaving</vt:lpstr>
      <vt:lpstr>6. 	Merchant Entering/Leaving</vt:lpstr>
      <vt:lpstr>6. 	Merchant Entering/Leaving</vt:lpstr>
      <vt:lpstr>7. 	Contraband/Drug Confiscation</vt:lpstr>
      <vt:lpstr>8. 	Operations (Query, Boarding, Apprehension)</vt:lpstr>
      <vt:lpstr>9. 	SAR</vt:lpstr>
      <vt:lpstr>10. 	FVs Overstay</vt:lpstr>
      <vt:lpstr>11. 	FVs Duration At Sea</vt:lpstr>
      <vt:lpstr>12. 	FVs Heatmap (VIS)</vt:lpstr>
      <vt:lpstr>13. 	FVs Entering/Leaving</vt:lpstr>
      <vt:lpstr>14. 	MSA Assets Deployed/Employed at Sea</vt:lpstr>
      <vt:lpstr>14. 	MSA Assets Deployed/Employed at Sea</vt:lpstr>
      <vt:lpstr>15. 	MSA Assets Routes</vt:lpstr>
      <vt:lpstr>16. 	MSA Operational Area Mapping</vt:lpstr>
      <vt:lpstr>17. 	Choropleth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SINC-13</dc:creator>
  <cp:lastModifiedBy>WPS_1735675331</cp:lastModifiedBy>
  <cp:revision>124</cp:revision>
  <dcterms:created xsi:type="dcterms:W3CDTF">2025-05-30T06:23:00Z</dcterms:created>
  <dcterms:modified xsi:type="dcterms:W3CDTF">2025-06-04T10:00:37Z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49B20CAE938D42D88FD82B58181042FD_13</vt:lpwstr>
  </property>
  <property fmtid="{D5CDD505-2E9C-101B-9397-08002B2CF9AE}" pid="3" name="KSOProductBuildVer">
    <vt:lpwstr>1033-12.2.0.21179</vt:lpwstr>
  </property>
</Properties>
</file>